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0" r:id="rId2"/>
    <p:sldId id="1869" r:id="rId3"/>
    <p:sldId id="276" r:id="rId4"/>
    <p:sldId id="278" r:id="rId5"/>
    <p:sldId id="1876" r:id="rId6"/>
    <p:sldId id="279" r:id="rId7"/>
    <p:sldId id="319" r:id="rId8"/>
    <p:sldId id="1878" r:id="rId9"/>
    <p:sldId id="1877" r:id="rId10"/>
    <p:sldId id="318" r:id="rId11"/>
    <p:sldId id="18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77B0"/>
    <a:srgbClr val="516C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46942-0BC5-4124-A032-23AB12A04967}" type="datetimeFigureOut">
              <a:rPr lang="en-IN" smtClean="0"/>
              <a:t>21-10-2021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93EA48-E6E1-41B2-B6CE-F3900A8F0FE4}" type="slidenum">
              <a:rPr lang="en-IN" smtClean="0"/>
              <a:t>‹#›</a:t>
            </a:fld>
            <a:endParaRPr lang="en-IN"/>
          </a:p>
        </p:txBody>
      </p:sp>
    </p:spTree>
    <p:extLst>
      <p:ext uri="{BB962C8B-B14F-4D97-AF65-F5344CB8AC3E}">
        <p14:creationId xmlns:p14="http://schemas.microsoft.com/office/powerpoint/2010/main" val="2589089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services/bot-services/health-bot/#customer-stori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extLst>
      <p:ext uri="{BB962C8B-B14F-4D97-AF65-F5344CB8AC3E}">
        <p14:creationId xmlns:p14="http://schemas.microsoft.com/office/powerpoint/2010/main" val="1757069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The Azure Health Bot service is a cloud platform that empowers developers in healthcare organizations to build and deploy compliant virtual health assistants and health bots. These tools take advantage of AI and help healthcare organizations to improve processes and reduce costs.</a:t>
            </a:r>
          </a:p>
          <a:p>
            <a:endParaRPr/>
          </a:p>
          <a:p>
            <a:r>
              <a:t>The service combines built-in medical intelligence with natural language capabilities and more.</a:t>
            </a:r>
          </a:p>
          <a:p>
            <a:endParaRPr/>
          </a:p>
          <a:p>
            <a:r>
              <a:t>It allows healthcare organizations to give people access to trusted and relevant healthcare services and information.</a:t>
            </a:r>
          </a:p>
          <a:p>
            <a:endParaRPr/>
          </a:p>
          <a:p>
            <a:pPr>
              <a:spcBef>
                <a:spcPct val="43750"/>
              </a:spcBef>
              <a:spcAft>
                <a:spcPct val="43750"/>
              </a:spcAft>
            </a:pPr>
            <a:r>
              <a:t>Healthcare organizations often have a wide range of users. To meet the diverse expectations of those users, the Health Bot service simplifies the process of creating a health bot. The service also simplifies the integration of the bot with existing systems in the organization that are accessed by patients, nurses, doctors, and other representatives.</a:t>
            </a: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To enhance the usability of the health bot, organizations can give it a personal touch by:</a:t>
            </a:r>
          </a:p>
          <a:p>
            <a:endParaRPr/>
          </a:p>
          <a:p>
            <a:r>
              <a:t>Introducing custom scenarios into it.</a:t>
            </a:r>
          </a:p>
          <a:p>
            <a:endParaRPr/>
          </a:p>
          <a:p>
            <a:r>
              <a:t>Integrating it with other IT systems and data sources.</a:t>
            </a:r>
          </a:p>
          <a:p>
            <a:endParaRPr/>
          </a:p>
          <a:p>
            <a:pPr>
              <a:spcBef>
                <a:spcPct val="43750"/>
              </a:spcBef>
              <a:spcAft>
                <a:spcPct val="43750"/>
              </a:spcAft>
            </a:pPr>
            <a:r>
              <a:t>These capabilities give users a customized experience each time they interact with the health bot.</a:t>
            </a: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extLst>
      <p:ext uri="{BB962C8B-B14F-4D97-AF65-F5344CB8AC3E}">
        <p14:creationId xmlns:p14="http://schemas.microsoft.com/office/powerpoint/2010/main" val="1715824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lnSpcReduction="10000"/>
          </a:bodyPr>
          <a:lstStyle/>
          <a:p>
            <a:pPr>
              <a:spcBef>
                <a:spcPct val="43750"/>
              </a:spcBef>
              <a:spcAft>
                <a:spcPct val="43750"/>
              </a:spcAft>
            </a:pPr>
            <a:r>
              <a:t>Scenarios defined as </a:t>
            </a:r>
            <a:r>
              <a:rPr i="1"/>
              <a:t>interrupting</a:t>
            </a:r>
            <a:r>
              <a:t> are allowed to interrupt other scenarios. If the active scenario receives an unexpected response that has an interrupting intention, the interruption mechanism is engaged.</a:t>
            </a:r>
          </a:p>
          <a:p>
            <a:endParaRPr/>
          </a:p>
          <a:p>
            <a:pPr>
              <a:spcBef>
                <a:spcPct val="43750"/>
              </a:spcBef>
              <a:spcAft>
                <a:spcPct val="43750"/>
              </a:spcAft>
            </a:pPr>
            <a:r>
              <a:t>The response is </a:t>
            </a:r>
            <a:r>
              <a:rPr i="1"/>
              <a:t>unexpected</a:t>
            </a:r>
            <a:r>
              <a:t> if it doesn't comply with the data type for the current step in the scenario. For example, if a step is expecting a yes/no response and the user enters an unsuitable answer, the bot tries to identify an interrupting intention.</a:t>
            </a:r>
          </a:p>
          <a:p>
            <a:endParaRPr/>
          </a:p>
          <a:p>
            <a:pPr>
              <a:spcBef>
                <a:spcPct val="43750"/>
              </a:spcBef>
              <a:spcAft>
                <a:spcPct val="43750"/>
              </a:spcAft>
            </a:pPr>
            <a:r>
              <a:t>Scenario steps that expect a text response behave differently. They always try to identify an interrupting intention. If the intent score is higher than a 50 percent likelihood, the interrupting scenario is triggered.</a:t>
            </a:r>
          </a:p>
          <a:p>
            <a:endParaRPr/>
          </a:p>
          <a:p>
            <a:pPr>
              <a:spcBef>
                <a:spcPct val="43750"/>
              </a:spcBef>
              <a:spcAft>
                <a:spcPct val="43750"/>
              </a:spcAft>
            </a:pPr>
            <a:r>
              <a:t>System scenarios have modified behavior when they're interrupting. Typically, they're made shorter to minimize the extent of the interruption. For example, the help command doesn't show items that are not interrupting.</a:t>
            </a:r>
          </a:p>
          <a:p>
            <a:endParaRPr/>
          </a:p>
          <a:p>
            <a:pPr>
              <a:spcBef>
                <a:spcPct val="43750"/>
              </a:spcBef>
              <a:spcAft>
                <a:spcPct val="43750"/>
              </a:spcAft>
            </a:pPr>
            <a:r>
              <a:t>The interrupting scenario displays a returning message before resuming the parent. You can configure this message in the Azure portal.</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some cases, it doesn't make sense to return to the parent scenario.</a:t>
            </a:r>
          </a:p>
          <a:p>
            <a:endParaRPr/>
          </a:p>
          <a:p>
            <a:r>
              <a:t>For example, if a user wants to delete their data in the middle of a scenario, they can't resume after the deletion.</a:t>
            </a:r>
          </a:p>
          <a:p>
            <a:endParaRPr/>
          </a:p>
          <a:p>
            <a:r>
              <a:t>Some interruptions are able to "break" their parents. If a scenario is configured as breaking, the parent scenario is not resumed after the child scenario has finished.</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extLst>
      <p:ext uri="{BB962C8B-B14F-4D97-AF65-F5344CB8AC3E}">
        <p14:creationId xmlns:p14="http://schemas.microsoft.com/office/powerpoint/2010/main" val="405145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extLst>
      <p:ext uri="{BB962C8B-B14F-4D97-AF65-F5344CB8AC3E}">
        <p14:creationId xmlns:p14="http://schemas.microsoft.com/office/powerpoint/2010/main" val="2042662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10000"/>
          </a:bodyPr>
          <a:lstStyle/>
          <a:p>
            <a:pPr>
              <a:spcBef>
                <a:spcPct val="43750"/>
              </a:spcBef>
              <a:spcAft>
                <a:spcPct val="43750"/>
              </a:spcAft>
            </a:pPr>
            <a:r>
              <a:t>Healthcare organizations around the world are using the Azure Health Bot service to improve patient outcomes and reduce costs.</a:t>
            </a:r>
          </a:p>
          <a:p>
            <a:endParaRPr/>
          </a:p>
          <a:p>
            <a:r>
              <a:t>Microsoft partners have built health bots that help patients check symptoms, find appropriate care, and look up nearby doctors.</a:t>
            </a:r>
          </a:p>
          <a:p>
            <a:endParaRPr/>
          </a:p>
          <a:p>
            <a:r>
              <a:t>The examples in this module should help you understand the impact of the service in healthcare.</a:t>
            </a:r>
          </a:p>
          <a:p>
            <a:endParaRPr/>
          </a:p>
          <a:p>
            <a:r>
              <a:t>Customers Stories of organization using Azure Health Bot are also available in the Azure Health Bot website: </a:t>
            </a:r>
            <a:r>
              <a:rPr>
                <a:hlinkClick r:id="rId3"/>
              </a:rPr>
              <a:t>Azure Health Bot customer stories</a:t>
            </a:r>
            <a:endParaRPr lang="en-US">
              <a:hlinkClick r:id="" action="ppaction://noaction"/>
            </a:endParaRPr>
          </a:p>
          <a:p>
            <a:endParaRPr lang="en-US">
              <a:hlinkClick r:id="" action="ppaction://noaction"/>
            </a:endParaRPr>
          </a:p>
          <a:p>
            <a:endParaRPr lang="en-US">
              <a:hlinkClick r:id="" action="ppaction://noaction"/>
            </a:endParaRPr>
          </a:p>
          <a:p>
            <a:pPr algn="l"/>
            <a:r>
              <a:rPr lang="en-US" b="0" i="0">
                <a:effectLst/>
                <a:latin typeface="Segoe UI" panose="020B0502040204020203" pitchFamily="34" charset="0"/>
              </a:rPr>
              <a:t>"</a:t>
            </a:r>
            <a:r>
              <a:rPr lang="en-US" sz="1200" b="0" i="0">
                <a:effectLst/>
                <a:latin typeface="Segoe UI" panose="020B0502040204020203" pitchFamily="34" charset="0"/>
              </a:rPr>
              <a:t>Thanks to everyone for attending today's session and contributing in the chat window with your questions and comments.</a:t>
            </a:r>
            <a:br>
              <a:rPr lang="en-US" b="0" i="0">
                <a:effectLst/>
                <a:latin typeface="Segoe UI" panose="020B0502040204020203" pitchFamily="34" charset="0"/>
              </a:rPr>
            </a:br>
            <a:endParaRPr lang="en-US" b="0" i="0">
              <a:effectLst/>
              <a:latin typeface="Segoe UI" panose="020B0502040204020203" pitchFamily="34" charset="0"/>
            </a:endParaRPr>
          </a:p>
          <a:p>
            <a:pPr algn="l"/>
            <a:r>
              <a:rPr lang="en-US" sz="1200" b="0" i="0">
                <a:effectLst/>
                <a:latin typeface="Segoe UI" panose="020B0502040204020203" pitchFamily="34" charset="0"/>
              </a:rPr>
              <a:t>Thanks  Rodanthi and Gregory for co-hosting with me today!</a:t>
            </a:r>
            <a:endParaRPr lang="en-US" b="0" i="0">
              <a:effectLst/>
              <a:latin typeface="Segoe UI" panose="020B0502040204020203" pitchFamily="34" charset="0"/>
            </a:endParaRPr>
          </a:p>
          <a:p>
            <a:pPr algn="l"/>
            <a:endParaRPr lang="en-US" b="0" i="0">
              <a:effectLst/>
              <a:latin typeface="Segoe UI" panose="020B0502040204020203" pitchFamily="34" charset="0"/>
            </a:endParaRPr>
          </a:p>
          <a:p>
            <a:pPr algn="l"/>
            <a:r>
              <a:rPr lang="en-US" sz="1200" b="0" i="0">
                <a:effectLst/>
                <a:latin typeface="Segoe UI" panose="020B0502040204020203" pitchFamily="34" charset="0"/>
              </a:rPr>
              <a:t>Join us back here at our next Learn Live session, we look forward to seeing you then!“</a:t>
            </a:r>
          </a:p>
          <a:p>
            <a:pPr algn="l"/>
            <a:endParaRPr lang="en-US" sz="1200" b="0" i="0">
              <a:effectLst/>
              <a:latin typeface="Segoe UI" panose="020B0502040204020203" pitchFamily="34" charset="0"/>
            </a:endParaRPr>
          </a:p>
          <a:p>
            <a:pPr algn="l"/>
            <a:r>
              <a:rPr lang="en-US" sz="1200" b="0" i="0">
                <a:effectLst/>
                <a:latin typeface="Segoe UI" panose="020B0502040204020203" pitchFamily="34" charset="0"/>
              </a:rPr>
              <a:t>Have a great day</a:t>
            </a:r>
            <a:endParaRPr lang="en-US" b="0" i="0">
              <a:effectLst/>
              <a:latin typeface="Segoe UI" panose="020B0502040204020203" pitchFamily="34" charset="0"/>
            </a:endParaRPr>
          </a:p>
          <a:p>
            <a:endParaRPr lang="en-US"/>
          </a:p>
          <a:p>
            <a:endParaRPr lang="en-US">
              <a:hlinkClick r:id="rId3"/>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DDA3-747C-4F8B-8087-C3B116BE59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1BA344E-C90A-4CD5-88C8-99D65CE290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897F97-D22A-4FF8-BC67-4CA7D226F9D7}"/>
              </a:ext>
            </a:extLst>
          </p:cNvPr>
          <p:cNvSpPr>
            <a:spLocks noGrp="1"/>
          </p:cNvSpPr>
          <p:nvPr>
            <p:ph type="dt" sz="half" idx="10"/>
          </p:nvPr>
        </p:nvSpPr>
        <p:spPr/>
        <p:txBody>
          <a:bodyPr/>
          <a:lstStyle/>
          <a:p>
            <a:fld id="{A2C0471A-7947-4BAC-88A9-A2CFE48B9793}" type="datetimeFigureOut">
              <a:rPr lang="en-IN" smtClean="0"/>
              <a:t>21-10-2021</a:t>
            </a:fld>
            <a:endParaRPr lang="en-IN"/>
          </a:p>
        </p:txBody>
      </p:sp>
      <p:sp>
        <p:nvSpPr>
          <p:cNvPr id="5" name="Footer Placeholder 4">
            <a:extLst>
              <a:ext uri="{FF2B5EF4-FFF2-40B4-BE49-F238E27FC236}">
                <a16:creationId xmlns:a16="http://schemas.microsoft.com/office/drawing/2014/main" id="{9AE2AC07-130A-449A-9BAB-684056FEA0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95CFAB-44ED-44B4-B618-8E40136EA5EA}"/>
              </a:ext>
            </a:extLst>
          </p:cNvPr>
          <p:cNvSpPr>
            <a:spLocks noGrp="1"/>
          </p:cNvSpPr>
          <p:nvPr>
            <p:ph type="sldNum" sz="quarter" idx="12"/>
          </p:nvPr>
        </p:nvSpPr>
        <p:spPr/>
        <p:txBody>
          <a:bodyPr/>
          <a:lstStyle/>
          <a:p>
            <a:fld id="{D970D12A-5933-4842-A933-C89FF0F9CCDF}" type="slidenum">
              <a:rPr lang="en-IN" smtClean="0"/>
              <a:t>‹#›</a:t>
            </a:fld>
            <a:endParaRPr lang="en-IN"/>
          </a:p>
        </p:txBody>
      </p:sp>
    </p:spTree>
    <p:extLst>
      <p:ext uri="{BB962C8B-B14F-4D97-AF65-F5344CB8AC3E}">
        <p14:creationId xmlns:p14="http://schemas.microsoft.com/office/powerpoint/2010/main" val="69831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B9F89-C8FD-43A7-A43F-EE0EAFDBCB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829B83-6D12-49A5-BC6C-7468D67DF2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9D310D-6FDF-49C9-A9D8-AB46F93EADBD}"/>
              </a:ext>
            </a:extLst>
          </p:cNvPr>
          <p:cNvSpPr>
            <a:spLocks noGrp="1"/>
          </p:cNvSpPr>
          <p:nvPr>
            <p:ph type="dt" sz="half" idx="10"/>
          </p:nvPr>
        </p:nvSpPr>
        <p:spPr/>
        <p:txBody>
          <a:bodyPr/>
          <a:lstStyle/>
          <a:p>
            <a:fld id="{A2C0471A-7947-4BAC-88A9-A2CFE48B9793}" type="datetimeFigureOut">
              <a:rPr lang="en-IN" smtClean="0"/>
              <a:t>21-10-2021</a:t>
            </a:fld>
            <a:endParaRPr lang="en-IN"/>
          </a:p>
        </p:txBody>
      </p:sp>
      <p:sp>
        <p:nvSpPr>
          <p:cNvPr id="5" name="Footer Placeholder 4">
            <a:extLst>
              <a:ext uri="{FF2B5EF4-FFF2-40B4-BE49-F238E27FC236}">
                <a16:creationId xmlns:a16="http://schemas.microsoft.com/office/drawing/2014/main" id="{77F0D1E8-B677-4463-B5F6-04EE21852B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AC9EDF-C30C-49E7-A1B8-D32E5B0AC960}"/>
              </a:ext>
            </a:extLst>
          </p:cNvPr>
          <p:cNvSpPr>
            <a:spLocks noGrp="1"/>
          </p:cNvSpPr>
          <p:nvPr>
            <p:ph type="sldNum" sz="quarter" idx="12"/>
          </p:nvPr>
        </p:nvSpPr>
        <p:spPr/>
        <p:txBody>
          <a:bodyPr/>
          <a:lstStyle/>
          <a:p>
            <a:fld id="{D970D12A-5933-4842-A933-C89FF0F9CCDF}" type="slidenum">
              <a:rPr lang="en-IN" smtClean="0"/>
              <a:t>‹#›</a:t>
            </a:fld>
            <a:endParaRPr lang="en-IN"/>
          </a:p>
        </p:txBody>
      </p:sp>
    </p:spTree>
    <p:extLst>
      <p:ext uri="{BB962C8B-B14F-4D97-AF65-F5344CB8AC3E}">
        <p14:creationId xmlns:p14="http://schemas.microsoft.com/office/powerpoint/2010/main" val="2110735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655F65-17BE-425C-BA22-BBC6735EAE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AC151B-0F35-4D5F-A883-43830F4E77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305E85-0E32-450D-BB75-7B4A663F9F22}"/>
              </a:ext>
            </a:extLst>
          </p:cNvPr>
          <p:cNvSpPr>
            <a:spLocks noGrp="1"/>
          </p:cNvSpPr>
          <p:nvPr>
            <p:ph type="dt" sz="half" idx="10"/>
          </p:nvPr>
        </p:nvSpPr>
        <p:spPr/>
        <p:txBody>
          <a:bodyPr/>
          <a:lstStyle/>
          <a:p>
            <a:fld id="{A2C0471A-7947-4BAC-88A9-A2CFE48B9793}" type="datetimeFigureOut">
              <a:rPr lang="en-IN" smtClean="0"/>
              <a:t>21-10-2021</a:t>
            </a:fld>
            <a:endParaRPr lang="en-IN"/>
          </a:p>
        </p:txBody>
      </p:sp>
      <p:sp>
        <p:nvSpPr>
          <p:cNvPr id="5" name="Footer Placeholder 4">
            <a:extLst>
              <a:ext uri="{FF2B5EF4-FFF2-40B4-BE49-F238E27FC236}">
                <a16:creationId xmlns:a16="http://schemas.microsoft.com/office/drawing/2014/main" id="{417790AA-5C33-4BA3-87F6-D6E17B9EED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6E8ADB-1011-43F6-AB64-08DF7283FE1C}"/>
              </a:ext>
            </a:extLst>
          </p:cNvPr>
          <p:cNvSpPr>
            <a:spLocks noGrp="1"/>
          </p:cNvSpPr>
          <p:nvPr>
            <p:ph type="sldNum" sz="quarter" idx="12"/>
          </p:nvPr>
        </p:nvSpPr>
        <p:spPr/>
        <p:txBody>
          <a:bodyPr/>
          <a:lstStyle/>
          <a:p>
            <a:fld id="{D970D12A-5933-4842-A933-C89FF0F9CCDF}" type="slidenum">
              <a:rPr lang="en-IN" smtClean="0"/>
              <a:t>‹#›</a:t>
            </a:fld>
            <a:endParaRPr lang="en-IN"/>
          </a:p>
        </p:txBody>
      </p:sp>
    </p:spTree>
    <p:extLst>
      <p:ext uri="{BB962C8B-B14F-4D97-AF65-F5344CB8AC3E}">
        <p14:creationId xmlns:p14="http://schemas.microsoft.com/office/powerpoint/2010/main" val="2014283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307566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2836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64A23-DF29-4380-88DF-CBAD402415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AEC34F-D5E5-45A4-987E-34E83CA85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2726B5-76D7-417E-99AD-A5A85C3D12D5}"/>
              </a:ext>
            </a:extLst>
          </p:cNvPr>
          <p:cNvSpPr>
            <a:spLocks noGrp="1"/>
          </p:cNvSpPr>
          <p:nvPr>
            <p:ph type="dt" sz="half" idx="10"/>
          </p:nvPr>
        </p:nvSpPr>
        <p:spPr/>
        <p:txBody>
          <a:bodyPr/>
          <a:lstStyle/>
          <a:p>
            <a:fld id="{A2C0471A-7947-4BAC-88A9-A2CFE48B9793}" type="datetimeFigureOut">
              <a:rPr lang="en-IN" smtClean="0"/>
              <a:t>21-10-2021</a:t>
            </a:fld>
            <a:endParaRPr lang="en-IN"/>
          </a:p>
        </p:txBody>
      </p:sp>
      <p:sp>
        <p:nvSpPr>
          <p:cNvPr id="5" name="Footer Placeholder 4">
            <a:extLst>
              <a:ext uri="{FF2B5EF4-FFF2-40B4-BE49-F238E27FC236}">
                <a16:creationId xmlns:a16="http://schemas.microsoft.com/office/drawing/2014/main" id="{966BB3DC-6304-4A57-AFD6-38FDA9F1F5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EAC45D-B569-42CC-A96B-5B17ABA267F2}"/>
              </a:ext>
            </a:extLst>
          </p:cNvPr>
          <p:cNvSpPr>
            <a:spLocks noGrp="1"/>
          </p:cNvSpPr>
          <p:nvPr>
            <p:ph type="sldNum" sz="quarter" idx="12"/>
          </p:nvPr>
        </p:nvSpPr>
        <p:spPr/>
        <p:txBody>
          <a:bodyPr/>
          <a:lstStyle/>
          <a:p>
            <a:fld id="{D970D12A-5933-4842-A933-C89FF0F9CCDF}" type="slidenum">
              <a:rPr lang="en-IN" smtClean="0"/>
              <a:t>‹#›</a:t>
            </a:fld>
            <a:endParaRPr lang="en-IN"/>
          </a:p>
        </p:txBody>
      </p:sp>
    </p:spTree>
    <p:extLst>
      <p:ext uri="{BB962C8B-B14F-4D97-AF65-F5344CB8AC3E}">
        <p14:creationId xmlns:p14="http://schemas.microsoft.com/office/powerpoint/2010/main" val="2744648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CEE5-F22B-40BC-8020-52C8DF6095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2EC845-63D5-4809-8269-A0801BB8E2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EFA2CB-6ADF-44DD-A8EC-6FA9365E624E}"/>
              </a:ext>
            </a:extLst>
          </p:cNvPr>
          <p:cNvSpPr>
            <a:spLocks noGrp="1"/>
          </p:cNvSpPr>
          <p:nvPr>
            <p:ph type="dt" sz="half" idx="10"/>
          </p:nvPr>
        </p:nvSpPr>
        <p:spPr/>
        <p:txBody>
          <a:bodyPr/>
          <a:lstStyle/>
          <a:p>
            <a:fld id="{A2C0471A-7947-4BAC-88A9-A2CFE48B9793}" type="datetimeFigureOut">
              <a:rPr lang="en-IN" smtClean="0"/>
              <a:t>21-10-2021</a:t>
            </a:fld>
            <a:endParaRPr lang="en-IN"/>
          </a:p>
        </p:txBody>
      </p:sp>
      <p:sp>
        <p:nvSpPr>
          <p:cNvPr id="5" name="Footer Placeholder 4">
            <a:extLst>
              <a:ext uri="{FF2B5EF4-FFF2-40B4-BE49-F238E27FC236}">
                <a16:creationId xmlns:a16="http://schemas.microsoft.com/office/drawing/2014/main" id="{107E5BE4-2950-402E-B6A1-8CA9054C62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677256-0029-40E8-9FCE-97062461045D}"/>
              </a:ext>
            </a:extLst>
          </p:cNvPr>
          <p:cNvSpPr>
            <a:spLocks noGrp="1"/>
          </p:cNvSpPr>
          <p:nvPr>
            <p:ph type="sldNum" sz="quarter" idx="12"/>
          </p:nvPr>
        </p:nvSpPr>
        <p:spPr/>
        <p:txBody>
          <a:bodyPr/>
          <a:lstStyle/>
          <a:p>
            <a:fld id="{D970D12A-5933-4842-A933-C89FF0F9CCDF}" type="slidenum">
              <a:rPr lang="en-IN" smtClean="0"/>
              <a:t>‹#›</a:t>
            </a:fld>
            <a:endParaRPr lang="en-IN"/>
          </a:p>
        </p:txBody>
      </p:sp>
    </p:spTree>
    <p:extLst>
      <p:ext uri="{BB962C8B-B14F-4D97-AF65-F5344CB8AC3E}">
        <p14:creationId xmlns:p14="http://schemas.microsoft.com/office/powerpoint/2010/main" val="2094650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35A14-93C7-4F47-A011-9EA2091394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5D60AE-1614-41D0-A099-EB8899DED0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F1CCFA5-5F08-4619-A7D6-6D447CFE20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8B6908E-D885-4C7C-A8FE-DB90441E63DD}"/>
              </a:ext>
            </a:extLst>
          </p:cNvPr>
          <p:cNvSpPr>
            <a:spLocks noGrp="1"/>
          </p:cNvSpPr>
          <p:nvPr>
            <p:ph type="dt" sz="half" idx="10"/>
          </p:nvPr>
        </p:nvSpPr>
        <p:spPr/>
        <p:txBody>
          <a:bodyPr/>
          <a:lstStyle/>
          <a:p>
            <a:fld id="{A2C0471A-7947-4BAC-88A9-A2CFE48B9793}" type="datetimeFigureOut">
              <a:rPr lang="en-IN" smtClean="0"/>
              <a:t>21-10-2021</a:t>
            </a:fld>
            <a:endParaRPr lang="en-IN"/>
          </a:p>
        </p:txBody>
      </p:sp>
      <p:sp>
        <p:nvSpPr>
          <p:cNvPr id="6" name="Footer Placeholder 5">
            <a:extLst>
              <a:ext uri="{FF2B5EF4-FFF2-40B4-BE49-F238E27FC236}">
                <a16:creationId xmlns:a16="http://schemas.microsoft.com/office/drawing/2014/main" id="{9D0A33A3-A30E-4B70-A2EF-9000657352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9EF7D7-629A-4B94-8C41-C4895AFB0D80}"/>
              </a:ext>
            </a:extLst>
          </p:cNvPr>
          <p:cNvSpPr>
            <a:spLocks noGrp="1"/>
          </p:cNvSpPr>
          <p:nvPr>
            <p:ph type="sldNum" sz="quarter" idx="12"/>
          </p:nvPr>
        </p:nvSpPr>
        <p:spPr/>
        <p:txBody>
          <a:bodyPr/>
          <a:lstStyle/>
          <a:p>
            <a:fld id="{D970D12A-5933-4842-A933-C89FF0F9CCDF}" type="slidenum">
              <a:rPr lang="en-IN" smtClean="0"/>
              <a:t>‹#›</a:t>
            </a:fld>
            <a:endParaRPr lang="en-IN"/>
          </a:p>
        </p:txBody>
      </p:sp>
    </p:spTree>
    <p:extLst>
      <p:ext uri="{BB962C8B-B14F-4D97-AF65-F5344CB8AC3E}">
        <p14:creationId xmlns:p14="http://schemas.microsoft.com/office/powerpoint/2010/main" val="3910692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2D876-A656-4DB4-87FF-86B732038C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223E9D-B3D5-4F97-BD27-799DECF670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A261B2-C1F9-410B-BA3D-9CB739F6F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15C5EB6-0781-4266-9555-F0821249AD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519288-36CD-4558-B9FE-B5C1B07B17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C7BF7B-1E99-441A-BD4C-28EBB14830B2}"/>
              </a:ext>
            </a:extLst>
          </p:cNvPr>
          <p:cNvSpPr>
            <a:spLocks noGrp="1"/>
          </p:cNvSpPr>
          <p:nvPr>
            <p:ph type="dt" sz="half" idx="10"/>
          </p:nvPr>
        </p:nvSpPr>
        <p:spPr/>
        <p:txBody>
          <a:bodyPr/>
          <a:lstStyle/>
          <a:p>
            <a:fld id="{A2C0471A-7947-4BAC-88A9-A2CFE48B9793}" type="datetimeFigureOut">
              <a:rPr lang="en-IN" smtClean="0"/>
              <a:t>21-10-2021</a:t>
            </a:fld>
            <a:endParaRPr lang="en-IN"/>
          </a:p>
        </p:txBody>
      </p:sp>
      <p:sp>
        <p:nvSpPr>
          <p:cNvPr id="8" name="Footer Placeholder 7">
            <a:extLst>
              <a:ext uri="{FF2B5EF4-FFF2-40B4-BE49-F238E27FC236}">
                <a16:creationId xmlns:a16="http://schemas.microsoft.com/office/drawing/2014/main" id="{B0033318-845C-4A3A-A2DC-F842E16C9C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275254-019F-4ECE-B210-8899292F3C13}"/>
              </a:ext>
            </a:extLst>
          </p:cNvPr>
          <p:cNvSpPr>
            <a:spLocks noGrp="1"/>
          </p:cNvSpPr>
          <p:nvPr>
            <p:ph type="sldNum" sz="quarter" idx="12"/>
          </p:nvPr>
        </p:nvSpPr>
        <p:spPr/>
        <p:txBody>
          <a:bodyPr/>
          <a:lstStyle/>
          <a:p>
            <a:fld id="{D970D12A-5933-4842-A933-C89FF0F9CCDF}" type="slidenum">
              <a:rPr lang="en-IN" smtClean="0"/>
              <a:t>‹#›</a:t>
            </a:fld>
            <a:endParaRPr lang="en-IN"/>
          </a:p>
        </p:txBody>
      </p:sp>
    </p:spTree>
    <p:extLst>
      <p:ext uri="{BB962C8B-B14F-4D97-AF65-F5344CB8AC3E}">
        <p14:creationId xmlns:p14="http://schemas.microsoft.com/office/powerpoint/2010/main" val="4165905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ABEB-4F4E-4FFD-A908-78BF213AC14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7CD063C-1AD2-41F7-8497-A2D5019B9455}"/>
              </a:ext>
            </a:extLst>
          </p:cNvPr>
          <p:cNvSpPr>
            <a:spLocks noGrp="1"/>
          </p:cNvSpPr>
          <p:nvPr>
            <p:ph type="dt" sz="half" idx="10"/>
          </p:nvPr>
        </p:nvSpPr>
        <p:spPr/>
        <p:txBody>
          <a:bodyPr/>
          <a:lstStyle/>
          <a:p>
            <a:fld id="{A2C0471A-7947-4BAC-88A9-A2CFE48B9793}" type="datetimeFigureOut">
              <a:rPr lang="en-IN" smtClean="0"/>
              <a:t>21-10-2021</a:t>
            </a:fld>
            <a:endParaRPr lang="en-IN"/>
          </a:p>
        </p:txBody>
      </p:sp>
      <p:sp>
        <p:nvSpPr>
          <p:cNvPr id="4" name="Footer Placeholder 3">
            <a:extLst>
              <a:ext uri="{FF2B5EF4-FFF2-40B4-BE49-F238E27FC236}">
                <a16:creationId xmlns:a16="http://schemas.microsoft.com/office/drawing/2014/main" id="{EDA25A8C-E285-4383-8D23-0043C312086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506C01A-E607-4C79-A36A-D7BC0E3B9C91}"/>
              </a:ext>
            </a:extLst>
          </p:cNvPr>
          <p:cNvSpPr>
            <a:spLocks noGrp="1"/>
          </p:cNvSpPr>
          <p:nvPr>
            <p:ph type="sldNum" sz="quarter" idx="12"/>
          </p:nvPr>
        </p:nvSpPr>
        <p:spPr/>
        <p:txBody>
          <a:bodyPr/>
          <a:lstStyle/>
          <a:p>
            <a:fld id="{D970D12A-5933-4842-A933-C89FF0F9CCDF}" type="slidenum">
              <a:rPr lang="en-IN" smtClean="0"/>
              <a:t>‹#›</a:t>
            </a:fld>
            <a:endParaRPr lang="en-IN"/>
          </a:p>
        </p:txBody>
      </p:sp>
    </p:spTree>
    <p:extLst>
      <p:ext uri="{BB962C8B-B14F-4D97-AF65-F5344CB8AC3E}">
        <p14:creationId xmlns:p14="http://schemas.microsoft.com/office/powerpoint/2010/main" val="3900890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24EE0A-43AC-4E4E-A2AC-8CED9219B59D}"/>
              </a:ext>
            </a:extLst>
          </p:cNvPr>
          <p:cNvSpPr>
            <a:spLocks noGrp="1"/>
          </p:cNvSpPr>
          <p:nvPr>
            <p:ph type="dt" sz="half" idx="10"/>
          </p:nvPr>
        </p:nvSpPr>
        <p:spPr/>
        <p:txBody>
          <a:bodyPr/>
          <a:lstStyle/>
          <a:p>
            <a:fld id="{A2C0471A-7947-4BAC-88A9-A2CFE48B9793}" type="datetimeFigureOut">
              <a:rPr lang="en-IN" smtClean="0"/>
              <a:t>21-10-2021</a:t>
            </a:fld>
            <a:endParaRPr lang="en-IN"/>
          </a:p>
        </p:txBody>
      </p:sp>
      <p:sp>
        <p:nvSpPr>
          <p:cNvPr id="3" name="Footer Placeholder 2">
            <a:extLst>
              <a:ext uri="{FF2B5EF4-FFF2-40B4-BE49-F238E27FC236}">
                <a16:creationId xmlns:a16="http://schemas.microsoft.com/office/drawing/2014/main" id="{2C9B395D-A4BB-4925-9041-91B17920E99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622CCC-F4F3-423E-B146-69FBF0289A33}"/>
              </a:ext>
            </a:extLst>
          </p:cNvPr>
          <p:cNvSpPr>
            <a:spLocks noGrp="1"/>
          </p:cNvSpPr>
          <p:nvPr>
            <p:ph type="sldNum" sz="quarter" idx="12"/>
          </p:nvPr>
        </p:nvSpPr>
        <p:spPr/>
        <p:txBody>
          <a:bodyPr/>
          <a:lstStyle/>
          <a:p>
            <a:fld id="{D970D12A-5933-4842-A933-C89FF0F9CCDF}" type="slidenum">
              <a:rPr lang="en-IN" smtClean="0"/>
              <a:t>‹#›</a:t>
            </a:fld>
            <a:endParaRPr lang="en-IN"/>
          </a:p>
        </p:txBody>
      </p:sp>
    </p:spTree>
    <p:extLst>
      <p:ext uri="{BB962C8B-B14F-4D97-AF65-F5344CB8AC3E}">
        <p14:creationId xmlns:p14="http://schemas.microsoft.com/office/powerpoint/2010/main" val="4242548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7469-00B5-40A7-8FFA-F85189E37A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EBA40D-4F06-4315-882A-6B14A4C87A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9FC62D-2519-47D0-AAA3-0E6EAC9B6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7DBD4F-8714-40E8-AB74-1B56A5E82733}"/>
              </a:ext>
            </a:extLst>
          </p:cNvPr>
          <p:cNvSpPr>
            <a:spLocks noGrp="1"/>
          </p:cNvSpPr>
          <p:nvPr>
            <p:ph type="dt" sz="half" idx="10"/>
          </p:nvPr>
        </p:nvSpPr>
        <p:spPr/>
        <p:txBody>
          <a:bodyPr/>
          <a:lstStyle/>
          <a:p>
            <a:fld id="{A2C0471A-7947-4BAC-88A9-A2CFE48B9793}" type="datetimeFigureOut">
              <a:rPr lang="en-IN" smtClean="0"/>
              <a:t>21-10-2021</a:t>
            </a:fld>
            <a:endParaRPr lang="en-IN"/>
          </a:p>
        </p:txBody>
      </p:sp>
      <p:sp>
        <p:nvSpPr>
          <p:cNvPr id="6" name="Footer Placeholder 5">
            <a:extLst>
              <a:ext uri="{FF2B5EF4-FFF2-40B4-BE49-F238E27FC236}">
                <a16:creationId xmlns:a16="http://schemas.microsoft.com/office/drawing/2014/main" id="{2AB7B004-6ACF-42DC-91BC-A570796915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B6A487-1CF6-4CE6-8D09-6E9BE6081A09}"/>
              </a:ext>
            </a:extLst>
          </p:cNvPr>
          <p:cNvSpPr>
            <a:spLocks noGrp="1"/>
          </p:cNvSpPr>
          <p:nvPr>
            <p:ph type="sldNum" sz="quarter" idx="12"/>
          </p:nvPr>
        </p:nvSpPr>
        <p:spPr/>
        <p:txBody>
          <a:bodyPr/>
          <a:lstStyle/>
          <a:p>
            <a:fld id="{D970D12A-5933-4842-A933-C89FF0F9CCDF}" type="slidenum">
              <a:rPr lang="en-IN" smtClean="0"/>
              <a:t>‹#›</a:t>
            </a:fld>
            <a:endParaRPr lang="en-IN"/>
          </a:p>
        </p:txBody>
      </p:sp>
    </p:spTree>
    <p:extLst>
      <p:ext uri="{BB962C8B-B14F-4D97-AF65-F5344CB8AC3E}">
        <p14:creationId xmlns:p14="http://schemas.microsoft.com/office/powerpoint/2010/main" val="4100917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2B3D-2797-44A7-8719-D0A98F047C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8A118A3-CFFE-4C67-8144-2AD24D442A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23C4FB-BC9A-42AB-A068-276745E597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4E98C5-FD99-470D-B998-BEF8EE93360B}"/>
              </a:ext>
            </a:extLst>
          </p:cNvPr>
          <p:cNvSpPr>
            <a:spLocks noGrp="1"/>
          </p:cNvSpPr>
          <p:nvPr>
            <p:ph type="dt" sz="half" idx="10"/>
          </p:nvPr>
        </p:nvSpPr>
        <p:spPr/>
        <p:txBody>
          <a:bodyPr/>
          <a:lstStyle/>
          <a:p>
            <a:fld id="{A2C0471A-7947-4BAC-88A9-A2CFE48B9793}" type="datetimeFigureOut">
              <a:rPr lang="en-IN" smtClean="0"/>
              <a:t>21-10-2021</a:t>
            </a:fld>
            <a:endParaRPr lang="en-IN"/>
          </a:p>
        </p:txBody>
      </p:sp>
      <p:sp>
        <p:nvSpPr>
          <p:cNvPr id="6" name="Footer Placeholder 5">
            <a:extLst>
              <a:ext uri="{FF2B5EF4-FFF2-40B4-BE49-F238E27FC236}">
                <a16:creationId xmlns:a16="http://schemas.microsoft.com/office/drawing/2014/main" id="{6A7BA23E-D3A1-4869-92AB-709F8B9F4F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D90140-2593-4822-837D-5FF2B8508AB8}"/>
              </a:ext>
            </a:extLst>
          </p:cNvPr>
          <p:cNvSpPr>
            <a:spLocks noGrp="1"/>
          </p:cNvSpPr>
          <p:nvPr>
            <p:ph type="sldNum" sz="quarter" idx="12"/>
          </p:nvPr>
        </p:nvSpPr>
        <p:spPr/>
        <p:txBody>
          <a:bodyPr/>
          <a:lstStyle/>
          <a:p>
            <a:fld id="{D970D12A-5933-4842-A933-C89FF0F9CCDF}" type="slidenum">
              <a:rPr lang="en-IN" smtClean="0"/>
              <a:t>‹#›</a:t>
            </a:fld>
            <a:endParaRPr lang="en-IN"/>
          </a:p>
        </p:txBody>
      </p:sp>
    </p:spTree>
    <p:extLst>
      <p:ext uri="{BB962C8B-B14F-4D97-AF65-F5344CB8AC3E}">
        <p14:creationId xmlns:p14="http://schemas.microsoft.com/office/powerpoint/2010/main" val="60974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28BE7-28CE-44DC-AF5B-91FC3ECAF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330F2D-8EDE-4C96-AE44-5E44D1449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A89352-EB2E-421C-8A7D-68FC3936E0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0471A-7947-4BAC-88A9-A2CFE48B9793}" type="datetimeFigureOut">
              <a:rPr lang="en-IN" smtClean="0"/>
              <a:t>21-10-2021</a:t>
            </a:fld>
            <a:endParaRPr lang="en-IN"/>
          </a:p>
        </p:txBody>
      </p:sp>
      <p:sp>
        <p:nvSpPr>
          <p:cNvPr id="5" name="Footer Placeholder 4">
            <a:extLst>
              <a:ext uri="{FF2B5EF4-FFF2-40B4-BE49-F238E27FC236}">
                <a16:creationId xmlns:a16="http://schemas.microsoft.com/office/drawing/2014/main" id="{4D561076-76D8-4A08-BBEF-9034580690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93AB2BE-221D-4E24-BA05-47385F32A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0D12A-5933-4842-A933-C89FF0F9CCDF}" type="slidenum">
              <a:rPr lang="en-IN" smtClean="0"/>
              <a:t>‹#›</a:t>
            </a:fld>
            <a:endParaRPr lang="en-IN"/>
          </a:p>
        </p:txBody>
      </p:sp>
    </p:spTree>
    <p:extLst>
      <p:ext uri="{BB962C8B-B14F-4D97-AF65-F5344CB8AC3E}">
        <p14:creationId xmlns:p14="http://schemas.microsoft.com/office/powerpoint/2010/main" val="2004266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hyperlink" Target="https://docs.microsoft.com/en-us/learn/modules/health-bot-case-studies/" TargetMode="Externa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hreyan1999" TargetMode="External"/><Relationship Id="rId2" Type="http://schemas.openxmlformats.org/officeDocument/2006/relationships/hyperlink" Target="https://www.linkedin.com/in/shreyan-j-d-fernandes-227789147" TargetMode="External"/><Relationship Id="rId1" Type="http://schemas.openxmlformats.org/officeDocument/2006/relationships/slideLayout" Target="../slideLayouts/slideLayout13.xml"/><Relationship Id="rId5" Type="http://schemas.openxmlformats.org/officeDocument/2006/relationships/image" Target="../media/image3.jpg"/><Relationship Id="rId4" Type="http://schemas.openxmlformats.org/officeDocument/2006/relationships/hyperlink" Target="https://dev.to/shreyan199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23316" y="2520458"/>
            <a:ext cx="6882384" cy="1994392"/>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7200" b="1" dirty="0"/>
              <a:t>Introduction to Azure Health Bot</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p:cNvSpPr>
            <a:spLocks noGrp="1"/>
          </p:cNvSpPr>
          <p:nvPr>
            <p:ph sz="quarter" idx="10"/>
          </p:nvPr>
        </p:nvSpPr>
        <p:spPr>
          <a:xfrm>
            <a:off x="584200" y="1435100"/>
            <a:ext cx="11018838" cy="853440"/>
          </a:xfrm>
        </p:spPr>
        <p:txBody>
          <a:bodyPr>
            <a:normAutofit lnSpcReduction="10000"/>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Healthcare organizations around the world are using the Azure Health Bot service to improve patient outcomes and reduce costs.</a:t>
            </a:r>
          </a:p>
        </p:txBody>
      </p:sp>
      <p:grpSp>
        <p:nvGrpSpPr>
          <p:cNvPr id="5" name="Group 4">
            <a:extLst>
              <a:ext uri="{FF2B5EF4-FFF2-40B4-BE49-F238E27FC236}">
                <a16:creationId xmlns:a16="http://schemas.microsoft.com/office/drawing/2014/main" id="{E4F10FAD-0FEA-4B4E-B5D4-CFD43519132B}"/>
              </a:ext>
            </a:extLst>
          </p:cNvPr>
          <p:cNvGrpSpPr/>
          <p:nvPr/>
        </p:nvGrpSpPr>
        <p:grpSpPr>
          <a:xfrm>
            <a:off x="1487488" y="2906353"/>
            <a:ext cx="9649072" cy="727018"/>
            <a:chOff x="4356100" y="2932996"/>
            <a:chExt cx="9649072" cy="727018"/>
          </a:xfrm>
        </p:grpSpPr>
        <p:sp>
          <p:nvSpPr>
            <p:cNvPr id="6" name="Oval 5">
              <a:extLst>
                <a:ext uri="{FF2B5EF4-FFF2-40B4-BE49-F238E27FC236}">
                  <a16:creationId xmlns:a16="http://schemas.microsoft.com/office/drawing/2014/main" id="{6F30B374-0874-4B92-864C-04DAAA83818B}"/>
                </a:ext>
              </a:extLst>
            </p:cNvPr>
            <p:cNvSpPr/>
            <p:nvPr/>
          </p:nvSpPr>
          <p:spPr bwMode="auto">
            <a:xfrm>
              <a:off x="4356100" y="2932996"/>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descr="Checkmark with solid fill">
              <a:extLst>
                <a:ext uri="{FF2B5EF4-FFF2-40B4-BE49-F238E27FC236}">
                  <a16:creationId xmlns:a16="http://schemas.microsoft.com/office/drawing/2014/main" id="{990F42C7-95DC-46A6-90B6-C00EAFC926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8219" y="3025115"/>
              <a:ext cx="256105" cy="256105"/>
            </a:xfrm>
            <a:prstGeom prst="rect">
              <a:avLst/>
            </a:prstGeom>
          </p:spPr>
        </p:pic>
        <p:sp>
          <p:nvSpPr>
            <p:cNvPr id="8" name="TextBox 7">
              <a:extLst>
                <a:ext uri="{FF2B5EF4-FFF2-40B4-BE49-F238E27FC236}">
                  <a16:creationId xmlns:a16="http://schemas.microsoft.com/office/drawing/2014/main" id="{A9F00092-2782-49A4-9444-FDA27AC72BAA}"/>
                </a:ext>
              </a:extLst>
            </p:cNvPr>
            <p:cNvSpPr txBox="1"/>
            <p:nvPr/>
          </p:nvSpPr>
          <p:spPr>
            <a:xfrm>
              <a:off x="4931142" y="2952128"/>
              <a:ext cx="9074030"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Microsoft partners have built health bots that help patients check symptoms, find appropriate care, and look up nearby doctors.</a:t>
              </a:r>
            </a:p>
          </p:txBody>
        </p:sp>
      </p:grpSp>
      <p:grpSp>
        <p:nvGrpSpPr>
          <p:cNvPr id="9" name="Group 8">
            <a:extLst>
              <a:ext uri="{FF2B5EF4-FFF2-40B4-BE49-F238E27FC236}">
                <a16:creationId xmlns:a16="http://schemas.microsoft.com/office/drawing/2014/main" id="{032F7B66-3C85-4B47-9DA6-1EC3AB3CBF8E}"/>
              </a:ext>
            </a:extLst>
          </p:cNvPr>
          <p:cNvGrpSpPr/>
          <p:nvPr/>
        </p:nvGrpSpPr>
        <p:grpSpPr>
          <a:xfrm>
            <a:off x="1487488" y="3792784"/>
            <a:ext cx="9793088" cy="1035779"/>
            <a:chOff x="4367970" y="3704832"/>
            <a:chExt cx="9793088" cy="1035779"/>
          </a:xfrm>
        </p:grpSpPr>
        <p:sp>
          <p:nvSpPr>
            <p:cNvPr id="10" name="Oval 9">
              <a:extLst>
                <a:ext uri="{FF2B5EF4-FFF2-40B4-BE49-F238E27FC236}">
                  <a16:creationId xmlns:a16="http://schemas.microsoft.com/office/drawing/2014/main" id="{94D153F6-5088-4C25-83AA-AE7F35761EBC}"/>
                </a:ext>
              </a:extLst>
            </p:cNvPr>
            <p:cNvSpPr/>
            <p:nvPr/>
          </p:nvSpPr>
          <p:spPr bwMode="auto">
            <a:xfrm>
              <a:off x="4367970" y="3704832"/>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descr="Checkmark with solid fill">
              <a:extLst>
                <a:ext uri="{FF2B5EF4-FFF2-40B4-BE49-F238E27FC236}">
                  <a16:creationId xmlns:a16="http://schemas.microsoft.com/office/drawing/2014/main" id="{A1481FB2-E5A9-4389-91F0-5E3D1FD90F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0089" y="3796951"/>
              <a:ext cx="256105" cy="256105"/>
            </a:xfrm>
            <a:prstGeom prst="rect">
              <a:avLst/>
            </a:prstGeom>
          </p:spPr>
        </p:pic>
        <p:sp>
          <p:nvSpPr>
            <p:cNvPr id="12" name="TextBox 11">
              <a:extLst>
                <a:ext uri="{FF2B5EF4-FFF2-40B4-BE49-F238E27FC236}">
                  <a16:creationId xmlns:a16="http://schemas.microsoft.com/office/drawing/2014/main" id="{BA23F75B-E6F0-4700-8E67-6DA0485A9575}"/>
                </a:ext>
              </a:extLst>
            </p:cNvPr>
            <p:cNvSpPr txBox="1"/>
            <p:nvPr/>
          </p:nvSpPr>
          <p:spPr>
            <a:xfrm>
              <a:off x="4953000" y="3724948"/>
              <a:ext cx="9208058" cy="1015663"/>
            </a:xfrm>
            <a:prstGeom prst="rect">
              <a:avLst/>
            </a:prstGeom>
            <a:noFill/>
          </p:spPr>
          <p:txBody>
            <a:bodyPr wrap="square">
              <a:spAutoFit/>
            </a:bodyPr>
            <a:lstStyle/>
            <a:p>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The examples in this module should help you understand the impact of the service in healthcare: </a:t>
              </a:r>
              <a:r>
                <a:rPr kumimoji="0" lang="en-US" sz="2000" b="0" i="0" u="none" strike="noStrike" kern="1200" cap="none" spc="0" normalizeH="0" baseline="0" noProof="0" dirty="0">
                  <a:ln>
                    <a:noFill/>
                  </a:ln>
                  <a:solidFill>
                    <a:srgbClr val="000000"/>
                  </a:solidFill>
                  <a:effectLst/>
                  <a:uLnTx/>
                  <a:uFillTx/>
                  <a:latin typeface="Segoe UI"/>
                  <a:cs typeface="Segoe UI" pitchFamily="34" charset="0"/>
                  <a:hlinkClick r:id="rId5"/>
                </a:rPr>
                <a:t>https://docs.microsoft.com/en-us/learn/modules/health-bot-case-studies/</a:t>
              </a:r>
              <a:endParaRPr kumimoji="0" lang="en-US" sz="2000" b="0" i="0" u="none" strike="noStrike" kern="1200" cap="none" spc="0" normalizeH="0" baseline="0" noProof="0" dirty="0">
                <a:ln>
                  <a:noFill/>
                </a:ln>
                <a:solidFill>
                  <a:srgbClr val="000000"/>
                </a:solidFill>
                <a:effectLst/>
                <a:uLnTx/>
                <a:uFillTx/>
                <a:latin typeface="Segoe UI"/>
                <a:cs typeface="Segoe UI" pitchFamily="34" charset="0"/>
              </a:endParaRPr>
            </a:p>
          </p:txBody>
        </p:sp>
      </p:grpSp>
      <p:grpSp>
        <p:nvGrpSpPr>
          <p:cNvPr id="13" name="Group 12">
            <a:extLst>
              <a:ext uri="{FF2B5EF4-FFF2-40B4-BE49-F238E27FC236}">
                <a16:creationId xmlns:a16="http://schemas.microsoft.com/office/drawing/2014/main" id="{30B16C61-92B4-4C8A-B3D6-B8C38AA1A30B}"/>
              </a:ext>
            </a:extLst>
          </p:cNvPr>
          <p:cNvGrpSpPr/>
          <p:nvPr/>
        </p:nvGrpSpPr>
        <p:grpSpPr>
          <a:xfrm>
            <a:off x="1487488" y="4679215"/>
            <a:ext cx="9793088" cy="1035779"/>
            <a:chOff x="4367970" y="3704832"/>
            <a:chExt cx="9793088" cy="1035779"/>
          </a:xfrm>
        </p:grpSpPr>
        <p:sp>
          <p:nvSpPr>
            <p:cNvPr id="14" name="Oval 13">
              <a:extLst>
                <a:ext uri="{FF2B5EF4-FFF2-40B4-BE49-F238E27FC236}">
                  <a16:creationId xmlns:a16="http://schemas.microsoft.com/office/drawing/2014/main" id="{01247361-93C3-4B1E-9162-A239253E23BD}"/>
                </a:ext>
              </a:extLst>
            </p:cNvPr>
            <p:cNvSpPr/>
            <p:nvPr/>
          </p:nvSpPr>
          <p:spPr bwMode="auto">
            <a:xfrm>
              <a:off x="4367970" y="3704832"/>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5" name="Graphic 14" descr="Checkmark with solid fill">
              <a:extLst>
                <a:ext uri="{FF2B5EF4-FFF2-40B4-BE49-F238E27FC236}">
                  <a16:creationId xmlns:a16="http://schemas.microsoft.com/office/drawing/2014/main" id="{4C21964E-F193-48CC-A01E-556CB22D9E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0089" y="3796951"/>
              <a:ext cx="256105" cy="256105"/>
            </a:xfrm>
            <a:prstGeom prst="rect">
              <a:avLst/>
            </a:prstGeom>
          </p:spPr>
        </p:pic>
        <p:sp>
          <p:nvSpPr>
            <p:cNvPr id="16" name="TextBox 15">
              <a:extLst>
                <a:ext uri="{FF2B5EF4-FFF2-40B4-BE49-F238E27FC236}">
                  <a16:creationId xmlns:a16="http://schemas.microsoft.com/office/drawing/2014/main" id="{C7D99F2E-63FD-44E6-BB34-A368040860BD}"/>
                </a:ext>
              </a:extLst>
            </p:cNvPr>
            <p:cNvSpPr txBox="1"/>
            <p:nvPr/>
          </p:nvSpPr>
          <p:spPr>
            <a:xfrm>
              <a:off x="4953000" y="3724948"/>
              <a:ext cx="9208058" cy="1015663"/>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Customers Stories of organizations using Azure Health Bot are also available in the Azure Health Bot website: </a:t>
              </a:r>
              <a:r>
                <a:rPr kumimoji="0" lang="en-US" sz="2000" b="0" i="0" u="sng" kern="1200" cap="none" spc="0" normalizeH="0" baseline="0" noProof="0">
                  <a:ln>
                    <a:noFill/>
                  </a:ln>
                  <a:solidFill>
                    <a:schemeClr val="accent1"/>
                  </a:solidFill>
                  <a:effectLst/>
                  <a:uLnTx/>
                  <a:uFillTx/>
                  <a:latin typeface="Segoe UI"/>
                  <a:cs typeface="Segoe UI" pitchFamily="34" charset="0"/>
                </a:rPr>
                <a:t>https://azure.microsoft.com/services/bot-services/health-bot/#customer-stories</a:t>
              </a: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8E94C4-3CF9-4619-8D95-CAD0C4E94203}"/>
              </a:ext>
            </a:extLst>
          </p:cNvPr>
          <p:cNvPicPr>
            <a:picLocks noChangeAspect="1"/>
          </p:cNvPicPr>
          <p:nvPr/>
        </p:nvPicPr>
        <p:blipFill>
          <a:blip r:embed="rId3"/>
          <a:stretch>
            <a:fillRect/>
          </a:stretch>
        </p:blipFill>
        <p:spPr>
          <a:xfrm>
            <a:off x="1490662" y="942975"/>
            <a:ext cx="9210675" cy="4972050"/>
          </a:xfrm>
          <a:prstGeom prst="rect">
            <a:avLst/>
          </a:prstGeom>
        </p:spPr>
      </p:pic>
    </p:spTree>
    <p:extLst>
      <p:ext uri="{BB962C8B-B14F-4D97-AF65-F5344CB8AC3E}">
        <p14:creationId xmlns:p14="http://schemas.microsoft.com/office/powerpoint/2010/main" val="3072661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5FEA1DE-5769-46A9-BAD0-730E8EBED430}"/>
              </a:ext>
            </a:extLst>
          </p:cNvPr>
          <p:cNvSpPr txBox="1">
            <a:spLocks/>
          </p:cNvSpPr>
          <p:nvPr/>
        </p:nvSpPr>
        <p:spPr>
          <a:xfrm>
            <a:off x="574397" y="708387"/>
            <a:ext cx="6637867" cy="30777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IN" sz="2000" dirty="0"/>
              <a:t>Speaker:</a:t>
            </a:r>
          </a:p>
        </p:txBody>
      </p:sp>
      <p:sp>
        <p:nvSpPr>
          <p:cNvPr id="4" name="Text Placeholder 4">
            <a:extLst>
              <a:ext uri="{FF2B5EF4-FFF2-40B4-BE49-F238E27FC236}">
                <a16:creationId xmlns:a16="http://schemas.microsoft.com/office/drawing/2014/main" id="{B4938A95-984D-4481-B1F0-499EAD35A07F}"/>
              </a:ext>
            </a:extLst>
          </p:cNvPr>
          <p:cNvSpPr txBox="1">
            <a:spLocks/>
          </p:cNvSpPr>
          <p:nvPr/>
        </p:nvSpPr>
        <p:spPr>
          <a:xfrm>
            <a:off x="584200" y="3543143"/>
            <a:ext cx="6655646" cy="12311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US"/>
          </a:p>
          <a:p>
            <a:endParaRPr lang="en-US"/>
          </a:p>
          <a:p>
            <a:endParaRPr lang="en-US" dirty="0"/>
          </a:p>
        </p:txBody>
      </p:sp>
      <p:sp>
        <p:nvSpPr>
          <p:cNvPr id="5" name="TextBox 4">
            <a:extLst>
              <a:ext uri="{FF2B5EF4-FFF2-40B4-BE49-F238E27FC236}">
                <a16:creationId xmlns:a16="http://schemas.microsoft.com/office/drawing/2014/main" id="{EE4950ED-4659-4ABB-9184-3267392564E5}"/>
              </a:ext>
            </a:extLst>
          </p:cNvPr>
          <p:cNvSpPr txBox="1"/>
          <p:nvPr/>
        </p:nvSpPr>
        <p:spPr>
          <a:xfrm>
            <a:off x="574397" y="1158841"/>
            <a:ext cx="5159652" cy="430887"/>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Shreyan J D Fernandes</a:t>
            </a:r>
            <a:endParaRPr lang="en-IN" sz="2800" dirty="0" err="1">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A9EA2921-4140-4C70-A433-733B4F085D83}"/>
              </a:ext>
            </a:extLst>
          </p:cNvPr>
          <p:cNvSpPr txBox="1"/>
          <p:nvPr/>
        </p:nvSpPr>
        <p:spPr>
          <a:xfrm>
            <a:off x="564594" y="1669303"/>
            <a:ext cx="9245231" cy="4185761"/>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600" dirty="0">
                <a:gradFill>
                  <a:gsLst>
                    <a:gs pos="2917">
                      <a:schemeClr val="tx1"/>
                    </a:gs>
                    <a:gs pos="30000">
                      <a:schemeClr val="tx1"/>
                    </a:gs>
                  </a:gsLst>
                  <a:lin ang="5400000" scaled="0"/>
                </a:gradFill>
              </a:rPr>
              <a:t>Beta Microsoft Learn Student Ambassador</a:t>
            </a:r>
          </a:p>
          <a:p>
            <a:pPr marL="342900" indent="-342900" algn="l">
              <a:buFont typeface="Arial" panose="020B0604020202020204" pitchFamily="34" charset="0"/>
              <a:buChar char="•"/>
            </a:pPr>
            <a:r>
              <a:rPr lang="en-US" sz="1600" dirty="0">
                <a:gradFill>
                  <a:gsLst>
                    <a:gs pos="2917">
                      <a:schemeClr val="tx1"/>
                    </a:gs>
                    <a:gs pos="30000">
                      <a:schemeClr val="tx1"/>
                    </a:gs>
                  </a:gsLst>
                  <a:lin ang="5400000" scaled="0"/>
                </a:gradFill>
              </a:rPr>
              <a:t>Worked in a Startup</a:t>
            </a:r>
          </a:p>
          <a:p>
            <a:pPr marL="342900" indent="-342900" algn="l">
              <a:buFont typeface="Arial" panose="020B0604020202020204" pitchFamily="34" charset="0"/>
              <a:buChar char="•"/>
            </a:pPr>
            <a:r>
              <a:rPr lang="en-US" sz="1600" dirty="0">
                <a:gradFill>
                  <a:gsLst>
                    <a:gs pos="2917">
                      <a:schemeClr val="tx1"/>
                    </a:gs>
                    <a:gs pos="30000">
                      <a:schemeClr val="tx1"/>
                    </a:gs>
                  </a:gsLst>
                  <a:lin ang="5400000" scaled="0"/>
                </a:gradFill>
              </a:rPr>
              <a:t>Hackathon Enthusiast</a:t>
            </a:r>
          </a:p>
          <a:p>
            <a:pPr marL="342900" indent="-342900" algn="l">
              <a:buFont typeface="Arial" panose="020B0604020202020204" pitchFamily="34" charset="0"/>
              <a:buChar char="•"/>
            </a:pPr>
            <a:r>
              <a:rPr lang="en-US" sz="1600" dirty="0">
                <a:gradFill>
                  <a:gsLst>
                    <a:gs pos="2917">
                      <a:schemeClr val="tx1"/>
                    </a:gs>
                    <a:gs pos="30000">
                      <a:schemeClr val="tx1"/>
                    </a:gs>
                  </a:gsLst>
                  <a:lin ang="5400000" scaled="0"/>
                </a:gradFill>
              </a:rPr>
              <a:t>Open Source Contributor</a:t>
            </a:r>
          </a:p>
          <a:p>
            <a:pPr marL="342900" indent="-342900" algn="l">
              <a:buFont typeface="Arial" panose="020B0604020202020204" pitchFamily="34" charset="0"/>
              <a:buChar char="•"/>
            </a:pPr>
            <a:r>
              <a:rPr lang="en-US" sz="1600" dirty="0">
                <a:gradFill>
                  <a:gsLst>
                    <a:gs pos="2917">
                      <a:schemeClr val="tx1"/>
                    </a:gs>
                    <a:gs pos="30000">
                      <a:schemeClr val="tx1"/>
                    </a:gs>
                  </a:gsLst>
                  <a:lin ang="5400000" scaled="0"/>
                </a:gradFill>
              </a:rPr>
              <a:t>MTA Certified</a:t>
            </a:r>
          </a:p>
          <a:p>
            <a:pPr marL="342900" indent="-342900" algn="l">
              <a:buFont typeface="Arial" panose="020B0604020202020204" pitchFamily="34" charset="0"/>
              <a:buChar char="•"/>
            </a:pPr>
            <a:r>
              <a:rPr lang="en-US" sz="1600" dirty="0">
                <a:gradFill>
                  <a:gsLst>
                    <a:gs pos="2917">
                      <a:schemeClr val="tx1"/>
                    </a:gs>
                    <a:gs pos="30000">
                      <a:schemeClr val="tx1"/>
                    </a:gs>
                  </a:gsLst>
                  <a:lin ang="5400000" scaled="0"/>
                </a:gradFill>
              </a:rPr>
              <a:t>Blogger</a:t>
            </a: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Areas of Interest:</a:t>
            </a:r>
          </a:p>
          <a:p>
            <a:pPr algn="l"/>
            <a:r>
              <a:rPr lang="en-US" sz="1800" dirty="0">
                <a:gradFill>
                  <a:gsLst>
                    <a:gs pos="2917">
                      <a:schemeClr val="tx1"/>
                    </a:gs>
                    <a:gs pos="30000">
                      <a:schemeClr val="tx1"/>
                    </a:gs>
                  </a:gsLst>
                  <a:lin ang="5400000" scaled="0"/>
                </a:gradFill>
              </a:rPr>
              <a:t>Artificial Intelligence, Blockchain, DevOps, </a:t>
            </a:r>
            <a:r>
              <a:rPr lang="en-US" sz="1800" dirty="0" err="1">
                <a:gradFill>
                  <a:gsLst>
                    <a:gs pos="2917">
                      <a:schemeClr val="tx1"/>
                    </a:gs>
                    <a:gs pos="30000">
                      <a:schemeClr val="tx1"/>
                    </a:gs>
                  </a:gsLst>
                  <a:lin ang="5400000" scaled="0"/>
                </a:gradFill>
              </a:rPr>
              <a:t>WebDev</a:t>
            </a:r>
            <a:r>
              <a:rPr lang="en-US" sz="1800" dirty="0">
                <a:gradFill>
                  <a:gsLst>
                    <a:gs pos="2917">
                      <a:schemeClr val="tx1"/>
                    </a:gs>
                    <a:gs pos="30000">
                      <a:schemeClr val="tx1"/>
                    </a:gs>
                  </a:gsLst>
                  <a:lin ang="5400000" scaled="0"/>
                </a:gradFill>
              </a:rPr>
              <a:t>, Augmented Reality, </a:t>
            </a:r>
          </a:p>
          <a:p>
            <a:pPr algn="l"/>
            <a:r>
              <a:rPr lang="en-US" sz="1800" dirty="0">
                <a:gradFill>
                  <a:gsLst>
                    <a:gs pos="2917">
                      <a:schemeClr val="tx1"/>
                    </a:gs>
                    <a:gs pos="30000">
                      <a:schemeClr val="tx1"/>
                    </a:gs>
                  </a:gsLst>
                  <a:lin ang="5400000" scaled="0"/>
                </a:gradFill>
              </a:rPr>
              <a:t>Cloud Computing, IoT &amp; Robotics</a:t>
            </a: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LinkedIn: </a:t>
            </a:r>
            <a:r>
              <a:rPr lang="en-US" sz="2000" dirty="0">
                <a:gradFill>
                  <a:gsLst>
                    <a:gs pos="2917">
                      <a:schemeClr val="tx1"/>
                    </a:gs>
                    <a:gs pos="30000">
                      <a:schemeClr val="tx1"/>
                    </a:gs>
                  </a:gsLst>
                  <a:lin ang="5400000" scaled="0"/>
                </a:gradFill>
                <a:hlinkClick r:id="rId2"/>
              </a:rPr>
              <a:t>https://www.linkedin.com/in/shreyan-j-d-fernandes-227789147</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GitHub:   </a:t>
            </a:r>
            <a:r>
              <a:rPr lang="en-US" sz="2000" dirty="0">
                <a:gradFill>
                  <a:gsLst>
                    <a:gs pos="2917">
                      <a:schemeClr val="tx1"/>
                    </a:gs>
                    <a:gs pos="30000">
                      <a:schemeClr val="tx1"/>
                    </a:gs>
                  </a:gsLst>
                  <a:lin ang="5400000" scaled="0"/>
                </a:gradFill>
                <a:hlinkClick r:id="rId3"/>
              </a:rPr>
              <a:t>https://github.com/shreyan1999</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Dev.to :   </a:t>
            </a:r>
            <a:r>
              <a:rPr lang="en-US" sz="2000" dirty="0">
                <a:gradFill>
                  <a:gsLst>
                    <a:gs pos="2917">
                      <a:schemeClr val="tx1"/>
                    </a:gs>
                    <a:gs pos="30000">
                      <a:schemeClr val="tx1"/>
                    </a:gs>
                  </a:gsLst>
                  <a:lin ang="5400000" scaled="0"/>
                </a:gradFill>
                <a:hlinkClick r:id="rId4"/>
              </a:rPr>
              <a:t>https://dev.to/shreyan1999</a:t>
            </a:r>
            <a:endParaRPr lang="en-US" sz="2000" dirty="0">
              <a:gradFill>
                <a:gsLst>
                  <a:gs pos="2917">
                    <a:schemeClr val="tx1"/>
                  </a:gs>
                  <a:gs pos="30000">
                    <a:schemeClr val="tx1"/>
                  </a:gs>
                </a:gsLst>
                <a:lin ang="5400000" scaled="0"/>
              </a:gradFill>
            </a:endParaRPr>
          </a:p>
          <a:p>
            <a:pPr algn="l"/>
            <a:endParaRPr lang="en-IN"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7BA06364-AACF-4D72-A550-F575DF3C21AC}"/>
              </a:ext>
            </a:extLst>
          </p:cNvPr>
          <p:cNvPicPr>
            <a:picLocks noChangeAspect="1"/>
          </p:cNvPicPr>
          <p:nvPr/>
        </p:nvPicPr>
        <p:blipFill>
          <a:blip r:embed="rId5"/>
          <a:stretch>
            <a:fillRect/>
          </a:stretch>
        </p:blipFill>
        <p:spPr>
          <a:xfrm>
            <a:off x="8683325" y="1158841"/>
            <a:ext cx="2025117" cy="22701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5333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normAutofit fontScale="90000"/>
          </a:bodyPr>
          <a:lstStyle>
            <a:lvl1pPr>
              <a:defRPr>
                <a:solidFill>
                  <a:schemeClr val="tx1"/>
                </a:solidFill>
              </a:defRPr>
            </a:lvl1pPr>
          </a:lstStyle>
          <a:p>
            <a:r>
              <a:rPr lang="en-US"/>
              <a:t>What is Azure Health Bot?</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Azure Health Bot service is a cloud platform that empowers developers in healthcare organizations to build and deploy compliant virtual health assistants and health bots.</a:t>
            </a:r>
          </a:p>
        </p:txBody>
      </p:sp>
      <p:sp>
        <p:nvSpPr>
          <p:cNvPr id="4" name="New shape"/>
          <p:cNvSpPr/>
          <p:nvPr/>
        </p:nvSpPr>
        <p:spPr>
          <a:xfrm>
            <a:off x="584200" y="3144520"/>
            <a:ext cx="5774432" cy="18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5000" indent="-365760">
              <a:spcBef>
                <a:spcPct val="20000"/>
              </a:spcBef>
              <a:spcAft>
                <a:spcPct val="20000"/>
              </a:spcAft>
              <a:buChar char="•"/>
            </a:pPr>
            <a:r>
              <a:rPr sz="1800" dirty="0">
                <a:solidFill>
                  <a:srgbClr val="000000"/>
                </a:solidFill>
              </a:rPr>
              <a:t>The service combines built-in medical intelligence with natural language capabilities and more.</a:t>
            </a:r>
          </a:p>
          <a:p>
            <a:pPr marL="635000" indent="-365760">
              <a:spcBef>
                <a:spcPct val="20000"/>
              </a:spcBef>
              <a:spcAft>
                <a:spcPct val="20000"/>
              </a:spcAft>
              <a:buChar char="•"/>
            </a:pPr>
            <a:r>
              <a:rPr sz="1800" dirty="0">
                <a:solidFill>
                  <a:srgbClr val="000000"/>
                </a:solidFill>
              </a:rPr>
              <a:t>It allows healthcare organizations to give people access to trusted and relevant healthcare services and information.</a:t>
            </a:r>
          </a:p>
        </p:txBody>
      </p:sp>
      <p:pic>
        <p:nvPicPr>
          <p:cNvPr id="6" name="Graphic 5">
            <a:extLst>
              <a:ext uri="{FF2B5EF4-FFF2-40B4-BE49-F238E27FC236}">
                <a16:creationId xmlns:a16="http://schemas.microsoft.com/office/drawing/2014/main" id="{D3E7476E-AC90-4BB8-8A8C-51EDC7DFC0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4272" y="3590384"/>
            <a:ext cx="2897659" cy="2838523"/>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normAutofit fontScale="90000"/>
          </a:bodyPr>
          <a:lstStyle>
            <a:lvl1pPr>
              <a:defRPr>
                <a:solidFill>
                  <a:schemeClr val="tx1"/>
                </a:solidFill>
              </a:defRPr>
            </a:lvl1pPr>
          </a:lstStyle>
          <a:p>
            <a:r>
              <a:rPr lang="en-US"/>
              <a:t>Enhancing usability</a:t>
            </a:r>
          </a:p>
        </p:txBody>
      </p:sp>
      <p:sp>
        <p:nvSpPr>
          <p:cNvPr id="3" name="Subtitle"/>
          <p:cNvSpPr>
            <a:spLocks noGrp="1"/>
          </p:cNvSpPr>
          <p:nvPr>
            <p:ph sz="quarter" idx="10"/>
          </p:nvPr>
        </p:nvSpPr>
        <p:spPr>
          <a:xfrm>
            <a:off x="609600" y="1092257"/>
            <a:ext cx="11018838" cy="853440"/>
          </a:xfrm>
        </p:spPr>
        <p:txBody>
          <a:bodyPr>
            <a:normAutofit lnSpcReduction="10000"/>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To enhance the usability of the health bot, organizations can give it a personal touch by:</a:t>
            </a:r>
          </a:p>
        </p:txBody>
      </p:sp>
      <p:sp>
        <p:nvSpPr>
          <p:cNvPr id="4" name="New shape"/>
          <p:cNvSpPr/>
          <p:nvPr/>
        </p:nvSpPr>
        <p:spPr>
          <a:xfrm>
            <a:off x="609600" y="2032188"/>
            <a:ext cx="10972800" cy="749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sz="1800" dirty="0">
                <a:solidFill>
                  <a:srgbClr val="000000"/>
                </a:solidFill>
              </a:rPr>
              <a:t>Introducing custom scenarios into it.</a:t>
            </a:r>
          </a:p>
          <a:p>
            <a:pPr marL="635000" indent="-365760">
              <a:spcBef>
                <a:spcPct val="20000"/>
              </a:spcBef>
              <a:spcAft>
                <a:spcPct val="20000"/>
              </a:spcAft>
              <a:buChar char="•"/>
            </a:pPr>
            <a:r>
              <a:rPr sz="1800" dirty="0">
                <a:solidFill>
                  <a:srgbClr val="000000"/>
                </a:solidFill>
              </a:rPr>
              <a:t>Integrating it with other IT systems and data sources.</a:t>
            </a:r>
          </a:p>
        </p:txBody>
      </p:sp>
      <p:pic>
        <p:nvPicPr>
          <p:cNvPr id="6" name="Graphic 5">
            <a:extLst>
              <a:ext uri="{FF2B5EF4-FFF2-40B4-BE49-F238E27FC236}">
                <a16:creationId xmlns:a16="http://schemas.microsoft.com/office/drawing/2014/main" id="{136ACBB7-57CD-4AFC-8FE9-A874A1C601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2126" y="4130602"/>
            <a:ext cx="2447924" cy="2447924"/>
          </a:xfrm>
          <a:prstGeom prst="rect">
            <a:avLst/>
          </a:prstGeom>
        </p:spPr>
      </p:pic>
      <p:sp>
        <p:nvSpPr>
          <p:cNvPr id="7" name="Title">
            <a:extLst>
              <a:ext uri="{FF2B5EF4-FFF2-40B4-BE49-F238E27FC236}">
                <a16:creationId xmlns:a16="http://schemas.microsoft.com/office/drawing/2014/main" id="{20E05F24-22FE-4FE4-98CE-EC60FC93B92C}"/>
              </a:ext>
            </a:extLst>
          </p:cNvPr>
          <p:cNvSpPr txBox="1">
            <a:spLocks/>
          </p:cNvSpPr>
          <p:nvPr/>
        </p:nvSpPr>
        <p:spPr>
          <a:xfrm>
            <a:off x="609918" y="3210760"/>
            <a:ext cx="11018520" cy="5486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Get started with a custom scenario</a:t>
            </a:r>
          </a:p>
        </p:txBody>
      </p:sp>
      <p:sp>
        <p:nvSpPr>
          <p:cNvPr id="8" name="Subtitle">
            <a:extLst>
              <a:ext uri="{FF2B5EF4-FFF2-40B4-BE49-F238E27FC236}">
                <a16:creationId xmlns:a16="http://schemas.microsoft.com/office/drawing/2014/main" id="{83F85929-F8F6-4116-BFF0-460B65F9E6AA}"/>
              </a:ext>
            </a:extLst>
          </p:cNvPr>
          <p:cNvSpPr txBox="1">
            <a:spLocks/>
          </p:cNvSpPr>
          <p:nvPr/>
        </p:nvSpPr>
        <p:spPr>
          <a:xfrm>
            <a:off x="609600" y="3951070"/>
            <a:ext cx="11018838" cy="42672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Azure Health Bot service supports several built-in scenarios.</a:t>
            </a:r>
          </a:p>
        </p:txBody>
      </p:sp>
      <p:sp>
        <p:nvSpPr>
          <p:cNvPr id="9" name="New shape">
            <a:extLst>
              <a:ext uri="{FF2B5EF4-FFF2-40B4-BE49-F238E27FC236}">
                <a16:creationId xmlns:a16="http://schemas.microsoft.com/office/drawing/2014/main" id="{F9B1CF97-B37C-4A71-B24C-85CD4CF07FA1}"/>
              </a:ext>
            </a:extLst>
          </p:cNvPr>
          <p:cNvSpPr/>
          <p:nvPr/>
        </p:nvSpPr>
        <p:spPr>
          <a:xfrm>
            <a:off x="588263" y="4699000"/>
            <a:ext cx="6350496" cy="131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5000" indent="-365760">
              <a:spcBef>
                <a:spcPct val="20000"/>
              </a:spcBef>
              <a:spcAft>
                <a:spcPct val="20000"/>
              </a:spcAft>
              <a:buChar char="•"/>
            </a:pPr>
            <a:r>
              <a:rPr sz="1800" dirty="0">
                <a:solidFill>
                  <a:srgbClr val="000000"/>
                </a:solidFill>
              </a:rPr>
              <a:t>For example, the bot can triage a medical condition or find information about a disease.</a:t>
            </a:r>
          </a:p>
          <a:p>
            <a:pPr marL="635000" indent="-365760">
              <a:spcBef>
                <a:spcPct val="20000"/>
              </a:spcBef>
              <a:spcAft>
                <a:spcPct val="20000"/>
              </a:spcAft>
              <a:buChar char="•"/>
            </a:pPr>
            <a:r>
              <a:rPr sz="1800" dirty="0">
                <a:solidFill>
                  <a:srgbClr val="000000"/>
                </a:solidFill>
              </a:rPr>
              <a:t>You can also design custom scenarios in the Health Bot service that fit your organization's needs.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5A21FF-3CE4-4257-B437-624B8F40A9DF}"/>
              </a:ext>
            </a:extLst>
          </p:cNvPr>
          <p:cNvSpPr/>
          <p:nvPr/>
        </p:nvSpPr>
        <p:spPr>
          <a:xfrm>
            <a:off x="231947" y="1854595"/>
            <a:ext cx="7469333" cy="193899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cap="none" spc="0" dirty="0">
                <a:ln>
                  <a:solidFill>
                    <a:srgbClr val="002060"/>
                  </a:solidFill>
                </a:ln>
                <a:solidFill>
                  <a:srgbClr val="002060"/>
                </a:solidFill>
                <a:effectLst/>
              </a:rPr>
              <a:t>Interrupting &amp; Breaking Scenario</a:t>
            </a:r>
          </a:p>
        </p:txBody>
      </p:sp>
    </p:spTree>
    <p:extLst>
      <p:ext uri="{BB962C8B-B14F-4D97-AF65-F5344CB8AC3E}">
        <p14:creationId xmlns:p14="http://schemas.microsoft.com/office/powerpoint/2010/main" val="312123147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normAutofit fontScale="90000"/>
          </a:bodyPr>
          <a:lstStyle>
            <a:lvl1pPr>
              <a:defRPr>
                <a:solidFill>
                  <a:schemeClr val="tx1"/>
                </a:solidFill>
              </a:defRPr>
            </a:lvl1pPr>
          </a:lstStyle>
          <a:p>
            <a:r>
              <a:rPr lang="en-US"/>
              <a:t>What is an interrupting scenario?</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Scenarios defined as </a:t>
            </a:r>
            <a:r>
              <a:rPr i="1"/>
              <a:t>interrupting</a:t>
            </a:r>
            <a:r>
              <a:t> are allowed to interrupt other scenarios.</a:t>
            </a:r>
          </a:p>
        </p:txBody>
      </p:sp>
      <p:pic>
        <p:nvPicPr>
          <p:cNvPr id="9" name="Picture 8">
            <a:extLst>
              <a:ext uri="{FF2B5EF4-FFF2-40B4-BE49-F238E27FC236}">
                <a16:creationId xmlns:a16="http://schemas.microsoft.com/office/drawing/2014/main" id="{BCE356F9-D3C7-43EC-B3A1-393424F7D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623" y="2411363"/>
            <a:ext cx="6384154" cy="4125336"/>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normAutofit fontScale="90000"/>
          </a:bodyPr>
          <a:lstStyle>
            <a:lvl1pPr>
              <a:defRPr>
                <a:solidFill>
                  <a:schemeClr val="tx1"/>
                </a:solidFill>
              </a:defRPr>
            </a:lvl1pPr>
          </a:lstStyle>
          <a:p>
            <a:r>
              <a:rPr lang="en-US"/>
              <a:t>What is a breaking scenario?</a:t>
            </a:r>
          </a:p>
        </p:txBody>
      </p:sp>
      <p:sp>
        <p:nvSpPr>
          <p:cNvPr id="3" name="Subtitle"/>
          <p:cNvSpPr>
            <a:spLocks noGrp="1"/>
          </p:cNvSpPr>
          <p:nvPr>
            <p:ph sz="quarter" idx="10"/>
          </p:nvPr>
        </p:nvSpPr>
        <p:spPr>
          <a:xfrm>
            <a:off x="584200" y="1435100"/>
            <a:ext cx="11018838" cy="426720"/>
          </a:xfrm>
        </p:spPr>
        <p:txBody>
          <a:bodyPr>
            <a:normAutofit fontScale="92500" lnSpcReduction="10000"/>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In some cases, it doesn't make sense to return to the parent scenario.</a:t>
            </a:r>
          </a:p>
        </p:txBody>
      </p:sp>
      <p:sp>
        <p:nvSpPr>
          <p:cNvPr id="4" name="New shape"/>
          <p:cNvSpPr/>
          <p:nvPr/>
        </p:nvSpPr>
        <p:spPr>
          <a:xfrm>
            <a:off x="609600" y="2111629"/>
            <a:ext cx="10972800" cy="1298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sz="1800">
                <a:solidFill>
                  <a:srgbClr val="000000"/>
                </a:solidFill>
              </a:rPr>
              <a:t>For example, if a user wants to delete their data in the middle of a scenario, they can't resume after the deletion.</a:t>
            </a:r>
          </a:p>
          <a:p>
            <a:pPr marL="635000" indent="-365760">
              <a:spcBef>
                <a:spcPct val="20000"/>
              </a:spcBef>
              <a:spcAft>
                <a:spcPct val="20000"/>
              </a:spcAft>
              <a:buChar char="•"/>
            </a:pPr>
            <a:r>
              <a:rPr sz="1800">
                <a:solidFill>
                  <a:srgbClr val="000000"/>
                </a:solidFill>
              </a:rPr>
              <a:t>Some interruptions are able to "break" their parents. If a scenario is configured as breaking, the parent scenario is not resumed after the child scenario has finished.</a:t>
            </a:r>
          </a:p>
        </p:txBody>
      </p:sp>
      <p:pic>
        <p:nvPicPr>
          <p:cNvPr id="5" name="Picture 4">
            <a:extLst>
              <a:ext uri="{FF2B5EF4-FFF2-40B4-BE49-F238E27FC236}">
                <a16:creationId xmlns:a16="http://schemas.microsoft.com/office/drawing/2014/main" id="{6F90CE13-E5B2-40AE-B0B1-C0C7735E1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074" y="3581274"/>
            <a:ext cx="4706552" cy="3041297"/>
          </a:xfrm>
          <a:prstGeom prst="rect">
            <a:avLst/>
          </a:prstGeom>
        </p:spPr>
      </p:pic>
      <p:sp>
        <p:nvSpPr>
          <p:cNvPr id="6" name="Multiplication Sign 5">
            <a:extLst>
              <a:ext uri="{FF2B5EF4-FFF2-40B4-BE49-F238E27FC236}">
                <a16:creationId xmlns:a16="http://schemas.microsoft.com/office/drawing/2014/main" id="{208474A1-CDF4-4273-BC83-AA02CE71890F}"/>
              </a:ext>
            </a:extLst>
          </p:cNvPr>
          <p:cNvSpPr/>
          <p:nvPr/>
        </p:nvSpPr>
        <p:spPr>
          <a:xfrm>
            <a:off x="4533900" y="5897323"/>
            <a:ext cx="828675" cy="40957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Multiplication Sign 6">
            <a:extLst>
              <a:ext uri="{FF2B5EF4-FFF2-40B4-BE49-F238E27FC236}">
                <a16:creationId xmlns:a16="http://schemas.microsoft.com/office/drawing/2014/main" id="{3918AE76-18D3-4DDF-AC7E-56F6B5A20499}"/>
              </a:ext>
            </a:extLst>
          </p:cNvPr>
          <p:cNvSpPr/>
          <p:nvPr/>
        </p:nvSpPr>
        <p:spPr>
          <a:xfrm>
            <a:off x="6201376" y="5487748"/>
            <a:ext cx="828675" cy="40957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5A21FF-3CE4-4257-B437-624B8F40A9DF}"/>
              </a:ext>
            </a:extLst>
          </p:cNvPr>
          <p:cNvSpPr/>
          <p:nvPr/>
        </p:nvSpPr>
        <p:spPr>
          <a:xfrm>
            <a:off x="72148" y="2653584"/>
            <a:ext cx="7469333" cy="193899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cap="none" spc="0" dirty="0">
                <a:ln>
                  <a:solidFill>
                    <a:srgbClr val="002060"/>
                  </a:solidFill>
                </a:ln>
                <a:solidFill>
                  <a:srgbClr val="002060"/>
                </a:solidFill>
                <a:effectLst/>
              </a:rPr>
              <a:t>Building a </a:t>
            </a:r>
            <a:r>
              <a:rPr lang="en-US" sz="6000" b="1" dirty="0">
                <a:ln>
                  <a:solidFill>
                    <a:srgbClr val="002060"/>
                  </a:solidFill>
                </a:ln>
                <a:solidFill>
                  <a:srgbClr val="002060"/>
                </a:solidFill>
              </a:rPr>
              <a:t>B</a:t>
            </a:r>
            <a:r>
              <a:rPr lang="en-US" sz="6000" b="1" cap="none" spc="0" dirty="0">
                <a:ln>
                  <a:solidFill>
                    <a:srgbClr val="002060"/>
                  </a:solidFill>
                </a:ln>
                <a:solidFill>
                  <a:srgbClr val="002060"/>
                </a:solidFill>
                <a:effectLst/>
              </a:rPr>
              <a:t>asic </a:t>
            </a:r>
            <a:r>
              <a:rPr lang="en-US" sz="6000" b="1" dirty="0">
                <a:ln>
                  <a:solidFill>
                    <a:srgbClr val="002060"/>
                  </a:solidFill>
                </a:ln>
                <a:solidFill>
                  <a:srgbClr val="002060"/>
                </a:solidFill>
              </a:rPr>
              <a:t>S</a:t>
            </a:r>
            <a:r>
              <a:rPr lang="en-US" sz="6000" b="1" cap="none" spc="0" dirty="0">
                <a:ln>
                  <a:solidFill>
                    <a:srgbClr val="002060"/>
                  </a:solidFill>
                </a:ln>
                <a:solidFill>
                  <a:srgbClr val="002060"/>
                </a:solidFill>
                <a:effectLst/>
              </a:rPr>
              <a:t>cenario</a:t>
            </a:r>
          </a:p>
        </p:txBody>
      </p:sp>
    </p:spTree>
    <p:extLst>
      <p:ext uri="{BB962C8B-B14F-4D97-AF65-F5344CB8AC3E}">
        <p14:creationId xmlns:p14="http://schemas.microsoft.com/office/powerpoint/2010/main" val="411867202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building bot">
            <a:hlinkClick r:id="" action="ppaction://media"/>
            <a:extLst>
              <a:ext uri="{FF2B5EF4-FFF2-40B4-BE49-F238E27FC236}">
                <a16:creationId xmlns:a16="http://schemas.microsoft.com/office/drawing/2014/main" id="{999B8234-913B-40A1-8041-EF6E03E8C4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50" y="-3282"/>
            <a:ext cx="12196850" cy="6861282"/>
          </a:xfrm>
          <a:prstGeom prst="rect">
            <a:avLst/>
          </a:prstGeom>
        </p:spPr>
      </p:pic>
    </p:spTree>
    <p:extLst>
      <p:ext uri="{BB962C8B-B14F-4D97-AF65-F5344CB8AC3E}">
        <p14:creationId xmlns:p14="http://schemas.microsoft.com/office/powerpoint/2010/main" val="2277524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1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1022</Words>
  <Application>Microsoft Office PowerPoint</Application>
  <PresentationFormat>Widescreen</PresentationFormat>
  <Paragraphs>96</Paragraphs>
  <Slides>11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Segoe UI</vt:lpstr>
      <vt:lpstr>Office Theme</vt:lpstr>
      <vt:lpstr>Introduction to Azure Health Bot</vt:lpstr>
      <vt:lpstr>PowerPoint Presentation</vt:lpstr>
      <vt:lpstr>What is Azure Health Bot?</vt:lpstr>
      <vt:lpstr>Enhancing usability</vt:lpstr>
      <vt:lpstr>PowerPoint Presentation</vt:lpstr>
      <vt:lpstr>What is an interrupting scenario?</vt:lpstr>
      <vt:lpstr>What is a breaking scenario?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Health Bot</dc:title>
  <dc:creator>Madhavi Chikkam</dc:creator>
  <cp:lastModifiedBy>SHREYAN FERNANDES</cp:lastModifiedBy>
  <cp:revision>7</cp:revision>
  <dcterms:created xsi:type="dcterms:W3CDTF">2021-10-15T11:31:41Z</dcterms:created>
  <dcterms:modified xsi:type="dcterms:W3CDTF">2021-10-21T15:26:03Z</dcterms:modified>
</cp:coreProperties>
</file>